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c505f63ae654ea0" /><Relationship Type="http://schemas.openxmlformats.org/officeDocument/2006/relationships/extended-properties" Target="/docProps/app.xml" Id="R2ec9ec8918d84ea1" /><Relationship Type="http://schemas.openxmlformats.org/officeDocument/2006/relationships/officeDocument" Target="/ppt/presentation.xml" Id="R50aaba772493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f04e124524d96"/>
  </p:sldMasterIdLst>
  <p:notesMasterIdLst>
    <p:notesMasterId xmlns:r="http://schemas.openxmlformats.org/officeDocument/2006/relationships" r:id="R89c5e21ec39b4d03"/>
  </p:notesMasterIdLst>
  <p:sldIdLst>
    <p:sldId xmlns:r="http://schemas.openxmlformats.org/officeDocument/2006/relationships" id="256" r:id="Rc76e9038fee34ef3"/>
    <p:sldId xmlns:r="http://schemas.openxmlformats.org/officeDocument/2006/relationships" id="257" r:id="R5ac2b694cad44940"/>
    <p:sldId xmlns:r="http://schemas.openxmlformats.org/officeDocument/2006/relationships" id="258" r:id="R9a5e382a07fe4b22"/>
    <p:sldId xmlns:r="http://schemas.openxmlformats.org/officeDocument/2006/relationships" id="259" r:id="R43e8898e9df6453f"/>
    <p:sldId xmlns:r="http://schemas.openxmlformats.org/officeDocument/2006/relationships" id="260" r:id="R9b1b6127a09a4ffb"/>
    <p:sldId xmlns:r="http://schemas.openxmlformats.org/officeDocument/2006/relationships" id="261" r:id="Ra33563fda2bb42ac"/>
    <p:sldId xmlns:r="http://schemas.openxmlformats.org/officeDocument/2006/relationships" id="262" r:id="R39e098f3a8bf4489"/>
    <p:sldId xmlns:r="http://schemas.openxmlformats.org/officeDocument/2006/relationships" id="263" r:id="Rd76f54c87c15435d"/>
    <p:sldId xmlns:r="http://schemas.openxmlformats.org/officeDocument/2006/relationships" id="264" r:id="Ra5f27da616c64bbc"/>
    <p:sldId xmlns:r="http://schemas.openxmlformats.org/officeDocument/2006/relationships" id="265" r:id="Rb4a892b2ac04472f"/>
    <p:sldId xmlns:r="http://schemas.openxmlformats.org/officeDocument/2006/relationships" id="266" r:id="Rd6093a877a18443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31188046ee040dd" /><Relationship Type="http://schemas.openxmlformats.org/officeDocument/2006/relationships/slideMaster" Target="/ppt/slideMasters/slideMaster1.xml" Id="R5c5f04e124524d96" /><Relationship Type="http://schemas.openxmlformats.org/officeDocument/2006/relationships/notesMaster" Target="/ppt/notesMasters/notesMaster1.xml" Id="R89c5e21ec39b4d03" /><Relationship Type="http://schemas.openxmlformats.org/officeDocument/2006/relationships/presProps" Target="/ppt/presProps.xml" Id="R4c05f8d4fe4544d8" /><Relationship Type="http://schemas.openxmlformats.org/officeDocument/2006/relationships/tableStyles" Target="/ppt/tableStyles.xml" Id="Rc72584555daa4e05" /><Relationship Type="http://schemas.openxmlformats.org/officeDocument/2006/relationships/slide" Target="/ppt/slides/slide1.xml" Id="Rc76e9038fee34ef3" /><Relationship Type="http://schemas.openxmlformats.org/officeDocument/2006/relationships/slide" Target="/ppt/slides/slide2.xml" Id="R5ac2b694cad44940" /><Relationship Type="http://schemas.openxmlformats.org/officeDocument/2006/relationships/slide" Target="/ppt/slides/slide3.xml" Id="R9a5e382a07fe4b22" /><Relationship Type="http://schemas.openxmlformats.org/officeDocument/2006/relationships/slide" Target="/ppt/slides/slide4.xml" Id="R43e8898e9df6453f" /><Relationship Type="http://schemas.openxmlformats.org/officeDocument/2006/relationships/slide" Target="/ppt/slides/slide5.xml" Id="R9b1b6127a09a4ffb" /><Relationship Type="http://schemas.openxmlformats.org/officeDocument/2006/relationships/slide" Target="/ppt/slides/slide6.xml" Id="Ra33563fda2bb42ac" /><Relationship Type="http://schemas.openxmlformats.org/officeDocument/2006/relationships/slide" Target="/ppt/slides/slide7.xml" Id="R39e098f3a8bf4489" /><Relationship Type="http://schemas.openxmlformats.org/officeDocument/2006/relationships/slide" Target="/ppt/slides/slide8.xml" Id="Rd76f54c87c15435d" /><Relationship Type="http://schemas.openxmlformats.org/officeDocument/2006/relationships/slide" Target="/ppt/slides/slide9.xml" Id="Ra5f27da616c64bbc" /><Relationship Type="http://schemas.openxmlformats.org/officeDocument/2006/relationships/slide" Target="/ppt/slides/slide10.xml" Id="Rb4a892b2ac04472f" /><Relationship Type="http://schemas.openxmlformats.org/officeDocument/2006/relationships/slide" Target="/ppt/slides/slide11.xml" Id="Rd6093a877a18443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d476e5c9f2d43a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0616516cc2489e" /><Relationship Type="http://schemas.openxmlformats.org/officeDocument/2006/relationships/notesMaster" Target="/ppt/notesMasters/notesMaster1.xml" Id="R2554fa4c0a0f438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a69c3916a9b42fe" /><Relationship Type="http://schemas.openxmlformats.org/officeDocument/2006/relationships/notesMaster" Target="/ppt/notesMasters/notesMaster1.xml" Id="R15944b71637b4c2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41edce7dd514062" /><Relationship Type="http://schemas.openxmlformats.org/officeDocument/2006/relationships/notesMaster" Target="/ppt/notesMasters/notesMaster1.xml" Id="R42df14f650d746d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cb9e5e59959443d" /><Relationship Type="http://schemas.openxmlformats.org/officeDocument/2006/relationships/notesMaster" Target="/ppt/notesMasters/notesMaster1.xml" Id="R39775015dcd8483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8604f78de684488" /><Relationship Type="http://schemas.openxmlformats.org/officeDocument/2006/relationships/notesMaster" Target="/ppt/notesMasters/notesMaster1.xml" Id="R4f7c59d2cdb64c3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e3c355a433e4ffd" /><Relationship Type="http://schemas.openxmlformats.org/officeDocument/2006/relationships/notesMaster" Target="/ppt/notesMasters/notesMaster1.xml" Id="R718d521d27dc4b7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1ddca67d3db4944" /><Relationship Type="http://schemas.openxmlformats.org/officeDocument/2006/relationships/notesMaster" Target="/ppt/notesMasters/notesMaster1.xml" Id="R4cefdca5780b4ca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6aec8a2524e4763" /><Relationship Type="http://schemas.openxmlformats.org/officeDocument/2006/relationships/notesMaster" Target="/ppt/notesMasters/notesMaster1.xml" Id="Rb508971451b6485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a3253bd36504158" /><Relationship Type="http://schemas.openxmlformats.org/officeDocument/2006/relationships/notesMaster" Target="/ppt/notesMasters/notesMaster1.xml" Id="Ra8930ba5080247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8fa4fb5a8214950" /><Relationship Type="http://schemas.openxmlformats.org/officeDocument/2006/relationships/notesMaster" Target="/ppt/notesMasters/notesMaster1.xml" Id="R051b97c3f28a40f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bdd54e806fa4456" /><Relationship Type="http://schemas.openxmlformats.org/officeDocument/2006/relationships/notesMaster" Target="/ppt/notesMasters/notesMaster1.xml" Id="Rad06b48b8d554aa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JC Navarro, AI Enablement - Creative Deck - Marketing Town Hall, supplied September 2026. Portfolio adaptation. JC confirmed all framework components are in use. Timing figures are reported workflow estimates, not independently audited measurements.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ec56fe661499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88c375535c24acb" /><Relationship Type="http://schemas.openxmlformats.org/officeDocument/2006/relationships/slideLayout" Target="/ppt/slideLayouts/slideLayout1.xml" Id="R46a7d57258ee4a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7d57258ee4a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9f2bcb6c4c49" /><Relationship Type="http://schemas.openxmlformats.org/officeDocument/2006/relationships/notesSlide" Target="/ppt/notesSlides/notesSlide1.xml" Id="R3c27fd24eb4c4c7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9442ec754a19" /><Relationship Type="http://schemas.openxmlformats.org/officeDocument/2006/relationships/notesSlide" Target="/ppt/notesSlides/notesSlide10.xml" Id="Rab02e58d653e4bf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1d6096765406f" /><Relationship Type="http://schemas.openxmlformats.org/officeDocument/2006/relationships/notesSlide" Target="/ppt/notesSlides/notesSlide11.xml" Id="Rb7471c07383d4f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7faec5954dd5" /><Relationship Type="http://schemas.openxmlformats.org/officeDocument/2006/relationships/notesSlide" Target="/ppt/notesSlides/notesSlide2.xml" Id="Rca874eb2e66b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ef15a3d134c7d" /><Relationship Type="http://schemas.openxmlformats.org/officeDocument/2006/relationships/notesSlide" Target="/ppt/notesSlides/notesSlide3.xml" Id="R0e95fa45f373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ae031a774e28" /><Relationship Type="http://schemas.openxmlformats.org/officeDocument/2006/relationships/notesSlide" Target="/ppt/notesSlides/notesSlide4.xml" Id="R9e56410c954e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0a7c33b44e58" /><Relationship Type="http://schemas.openxmlformats.org/officeDocument/2006/relationships/notesSlide" Target="/ppt/notesSlides/notesSlide5.xml" Id="Ra5a514b4f548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bdbdf70c94cc1" /><Relationship Type="http://schemas.openxmlformats.org/officeDocument/2006/relationships/notesSlide" Target="/ppt/notesSlides/notesSlide6.xml" Id="Ra260e5b60387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ef0f25d94c5b" /><Relationship Type="http://schemas.openxmlformats.org/officeDocument/2006/relationships/notesSlide" Target="/ppt/notesSlides/notesSlide7.xml" Id="R87cac12f0e6f4b6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dca677f3408f" /><Relationship Type="http://schemas.openxmlformats.org/officeDocument/2006/relationships/notesSlide" Target="/ppt/notesSlides/notesSlide8.xml" Id="R2f02acc3c5ae4d1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089590814a2b" /><Relationship Type="http://schemas.openxmlformats.org/officeDocument/2006/relationships/notesSlide" Target="/ppt/notesSlides/notesSlide9.xml" Id="R0be87f60a6cd41e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112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67DE32-D6B4-439C-B593-98EF714B4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Designing how teams</a:t>
            </a:r>
          </a:p>
          <a:p xmlns:a="http://schemas.openxmlformats.org/drawingml/2006/main">
            <a:pPr>
              <a:def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work with 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BBD7FA-3389-4DDA-8A31-7AC335834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538D12-F4F3-40A3-AE0E-8ABB7F657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3BA2A6-15CB-4C7C-8B3D-41AAA4AC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90875"/>
            <a:ext cx="1047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Built by humans. Scaled by AI.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E25C41-F95E-4AB9-AFE6-90D9A2FED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19625"/>
            <a:ext cx="10287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An operating framework in use at Housecall Pro</a:t>
            </a:r>
          </a:p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JC Navarro / Operations and people leadership</a:t>
            </a:r>
          </a:p>
        </p:txBody>
      </p:sp>
    </p:spTree>
    <p:extLst>
      <p:ext uri="{BB962C8B-B14F-4D97-AF65-F5344CB8AC3E}">
        <p14:creationId xmlns:p14="http://schemas.microsoft.com/office/powerpoint/2010/main" val="145660840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F6C079-1E53-42D8-90CF-722E4EDBF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Adoption through shared practice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350390-A319-4B42-9FD4-AB04E4BEA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B3C26C-2E51-463E-96D5-B3F5DFB2F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8F5465-3238-46D9-9C46-710DC56AB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Introduce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32FB8A-73D7-41A1-9401-8471E6473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Demonstrate the workflow at a marketing town hall and make skills accessible in the help channel.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86FE08-1170-4BB1-81D8-B57BDF986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Enable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8CBFEE-5540-4810-B215-41B5B4F3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Give teams a clear entry point, expectations, and an owner for each request.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5A44A1-CEF6-436C-9E93-5A82AC1B4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Develop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48F923-3EC0-434D-866E-8303C955C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Coach people to understand stakeholder needs and build useful skills of their own.</a:t>
            </a:r>
          </a:p>
        </p:txBody>
      </p:sp>
    </p:spTree>
    <p:extLst>
      <p:ext uri="{BB962C8B-B14F-4D97-AF65-F5344CB8AC3E}">
        <p14:creationId xmlns:p14="http://schemas.microsoft.com/office/powerpoint/2010/main" val="35043032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112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26D2B1-AA50-40B4-ADE2-63EF27B25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More capacity. Human accountability.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8B5895-469D-4F40-AD1F-38C73A15F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824600-664B-4334-B49C-6F374E060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BEE53A-4BB4-49B8-8412-A5CD1BF60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322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Less repetitive work gives teams room</a:t>
            </a:r>
          </a:p>
          <a:p xmlns:a="http://schemas.openxmlformats.org/drawingml/2006/main">
            <a:pPr>
              <a:defRPr sz="322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322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for more initiatives and deeper craft.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EFC6AB-69A4-4411-9D8A-2E42EB1C3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1047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jcnavarro.net</a:t>
            </a:r>
          </a:p>
        </p:txBody>
      </p:sp>
    </p:spTree>
    <p:extLst>
      <p:ext uri="{BB962C8B-B14F-4D97-AF65-F5344CB8AC3E}">
        <p14:creationId xmlns:p14="http://schemas.microsoft.com/office/powerpoint/2010/main" val="48466914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589967-D6F8-4C45-9C8C-C6F48253C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Clear ownership at every stage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10789C-1CE5-49D9-863D-A5D0B1557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937D58-1645-4CEC-B1DE-FD2AD3615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5732FC-38A4-4095-AE21-4A0E13BE2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AI assists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1C907D-D141-4C44-B320-5B981AB46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Brief generation</a:t>
            </a:r>
          </a:p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First drafts and research</a:t>
            </a:r>
          </a:p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Transcript discovery</a:t>
            </a:r>
          </a:p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Resizing and variations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ADFDC9-75F8-40E8-9B04-7334512C6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717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People own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97C2DD-3656-4E24-93E6-9758BAB56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Creative direction</a:t>
            </a:r>
          </a:p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Storytelling and design systems</a:t>
            </a:r>
          </a:p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Source verification</a:t>
            </a:r>
          </a:p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Final quality and approval</a:t>
            </a:r>
          </a:p>
        </p:txBody>
      </p:sp>
    </p:spTree>
    <p:extLst>
      <p:ext uri="{BB962C8B-B14F-4D97-AF65-F5344CB8AC3E}">
        <p14:creationId xmlns:p14="http://schemas.microsoft.com/office/powerpoint/2010/main" val="2619944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112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D92ED8-08C9-4FF4-8F4E-B531A1226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Three ways work gets done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B5BBFF-43DE-40B1-9B32-519A40EA6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715FE6-359C-43B2-BF7C-5EFAEE7C5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3ABC9A-5902-48D5-ACA5-E0EA52C6C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01 / Team-led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220F32-0589-4F44-BEEE-F087CB1F0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Creative owns complex, high-reach work end to end.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The team directs, approves, and ships.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FF8669-9C5C-49CC-907C-E8303E230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02 / Shared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6E5551-D5F7-41D9-9569-FA9C2C5C0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Stakeholders build with AI. Creative co-pilots and refines.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Every output requires creative approval.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224741-0D70-41E7-9342-96442198F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03 / Self-service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371D6C-19EF-46B4-9997-83EE9A9CB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Teams use Creative-authored Claude skills for low-complexity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Standards live in the skill.</a:t>
            </a:r>
          </a:p>
        </p:txBody>
      </p:sp>
    </p:spTree>
    <p:extLst>
      <p:ext uri="{BB962C8B-B14F-4D97-AF65-F5344CB8AC3E}">
        <p14:creationId xmlns:p14="http://schemas.microsoft.com/office/powerpoint/2010/main" val="182544138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00862D-A211-49FD-BE25-D8F6DCAFD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The workflow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AE15A3-7036-4925-AEAE-D4F86DFFF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BEA21A-646F-4DF3-91D3-CADAA9CCB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F4A8D3-8AD0-4D4B-A4C5-0287715EE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01 / Route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E9EF05-D9AA-48DE-BD91-5E6EE225A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Determine the tier based on investment, reach, and complexity.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511559-ADEC-4B37-8EE4-6332C09DC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02 / Build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6E65F8-8CDE-4D59-BDE8-4171430F6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Access the relevant skill and create a complete brief.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C48767-1A13-44C4-AED2-F9E3E204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71750"/>
            <a:ext cx="330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03 / Review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0C99DD-145D-485D-85D9-E8759BFED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476625"/>
            <a:ext cx="325437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Confirm ownership and follow the approval path before shipping.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5B7B5D-FB0C-4603-AA75-D0CBB7A03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67375"/>
            <a:ext cx="1095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When in doubt, ask Creative before creating.</a:t>
            </a:r>
          </a:p>
        </p:txBody>
      </p:sp>
    </p:spTree>
    <p:extLst>
      <p:ext uri="{BB962C8B-B14F-4D97-AF65-F5344CB8AC3E}">
        <p14:creationId xmlns:p14="http://schemas.microsoft.com/office/powerpoint/2010/main" val="75857782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112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FBA9A9-CA28-4443-BE98-1B1A2AB15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A complete brief before work begins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FF33C9-52F9-4834-9DB8-2300F2863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33C73C-F811-4FBA-A78D-156786C5C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094FAB-94F8-437D-8DBD-4C0175203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6000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7950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7950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~30 min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D88B0B-F46F-453C-BEB3-CCC56A700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666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2100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Estimated brief completion time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B96563-BAAD-4D36-A5A5-09726CCE5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71750"/>
            <a:ext cx="4095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2250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Guided questions capture assets, channels, deadlines, business impact, and dependencies.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A2B827-2EB0-49DE-9B21-BB3B3EAA8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76875"/>
            <a:ext cx="1076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Earlier intake required days of clarification. The deck lists a 30–60 minute range.</a:t>
            </a:r>
          </a:p>
        </p:txBody>
      </p:sp>
    </p:spTree>
    <p:extLst>
      <p:ext uri="{BB962C8B-B14F-4D97-AF65-F5344CB8AC3E}">
        <p14:creationId xmlns:p14="http://schemas.microsoft.com/office/powerpoint/2010/main" val="203671563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1D1564-28AE-41B6-842F-196D43A0F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Discovery and planning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3AF6F1-39E8-44B1-B746-39AE1DFB8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A74DCE-F430-4F47-BEB3-1621063E6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graphicFrame>
        <p:nvGraphicFramePr>
          <p:cNvPr id="9" name=""/>
          <p:cNvGraphicFramePr/>
          <p:nvPr/>
        </p:nvGraphicFramePr>
        <p:xfrm>
          <a:off xmlns:a="http://schemas.openxmlformats.org/drawingml/2006/main" x="609600" y="2286000"/>
          <a:ext xmlns:a="http://schemas.openxmlformats.org/drawingml/2006/main" cx="10972800" cy="3048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5715000"/>
                <a:gridCol w="2628900"/>
                <a:gridCol w="2628900"/>
              </a:tblGrid>
              <a:tr h="609600"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DELIVERABLE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TRADITIONAL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AI-ENABLED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Creative brief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1–2 days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30–60 min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Transcript discovery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 day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15–60 min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Testimonial discovery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 day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15–60 min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Script development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1–3 days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1–3 hrs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9577F7-1903-4972-A4CB-8A431C3E0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67375"/>
            <a:ext cx="10858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Reported workflow estimates. Scope and review needs affect turnaround.</a:t>
            </a:r>
          </a:p>
        </p:txBody>
      </p:sp>
    </p:spTree>
    <p:extLst>
      <p:ext uri="{BB962C8B-B14F-4D97-AF65-F5344CB8AC3E}">
        <p14:creationId xmlns:p14="http://schemas.microsoft.com/office/powerpoint/2010/main" val="40682152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A1F3BE-040C-4465-B1B8-912878458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Asset creation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10C8ED-06BE-4677-8344-6A9580691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204CCB-0281-43F6-A4E7-37F45F84A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07</a:t>
            </a:r>
          </a:p>
        </p:txBody>
      </p:sp>
      <p:graphicFrame>
        <p:nvGraphicFramePr>
          <p:cNvPr id="9" name=""/>
          <p:cNvGraphicFramePr/>
          <p:nvPr/>
        </p:nvGraphicFramePr>
        <p:xfrm>
          <a:off xmlns:a="http://schemas.openxmlformats.org/drawingml/2006/main" x="609600" y="2286000"/>
          <a:ext xmlns:a="http://schemas.openxmlformats.org/drawingml/2006/main" cx="10972800" cy="3048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5715000"/>
                <a:gridCol w="2628900"/>
                <a:gridCol w="2628900"/>
              </a:tblGrid>
              <a:tr h="435429"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DELIVERABLE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TRADITIONAL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AI-ENABLED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</a:tr>
              <a:tr h="435429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Static ad: first concept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1–3 days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4–8 hrs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35429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Static ad variations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1–3 days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1–3 hrs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</a:tr>
              <a:tr h="435429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Blog hero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4–8 hrs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30–60 min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35429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App cue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1–3 hrs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15–30 min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</a:tr>
              <a:tr h="435429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Email header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2–4 hrs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15–30 min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35429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Thumbnail variations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4–8 hrs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Under 1 hr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71D6A7-16FA-4994-B3DD-FD9FE0336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67375"/>
            <a:ext cx="10858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Reported workflow estimates. Scope and review needs affect turnaround.</a:t>
            </a:r>
          </a:p>
        </p:txBody>
      </p:sp>
    </p:spTree>
    <p:extLst>
      <p:ext uri="{BB962C8B-B14F-4D97-AF65-F5344CB8AC3E}">
        <p14:creationId xmlns:p14="http://schemas.microsoft.com/office/powerpoint/2010/main" val="7058349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33B183-E9A8-4D31-B9AE-C1EB0D5C1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Complete asset packages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1194D6-3009-4EB1-97B7-AB3EB6B6A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0522D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88F6F5-7601-4D07-8683-0A9A466F9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08</a:t>
            </a:r>
          </a:p>
        </p:txBody>
      </p:sp>
      <p:graphicFrame>
        <p:nvGraphicFramePr>
          <p:cNvPr id="9" name=""/>
          <p:cNvGraphicFramePr/>
          <p:nvPr/>
        </p:nvGraphicFramePr>
        <p:xfrm>
          <a:off xmlns:a="http://schemas.openxmlformats.org/drawingml/2006/main" x="609600" y="2286000"/>
          <a:ext xmlns:a="http://schemas.openxmlformats.org/drawingml/2006/main" cx="10972800" cy="3048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5715000"/>
                <a:gridCol w="2628900"/>
                <a:gridCol w="2628900"/>
              </a:tblGrid>
              <a:tr h="1016000"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DELIVERABLE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TRADITIONAL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4F3EF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AI-ENABLED</a:t>
                      </a:r>
                    </a:p>
                  </a:txBody>
                  <a:tcPr marL="91440" marR="91440" marT="45720" marB="45720">
                    <a:solidFill>
                      <a:srgbClr val="111214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Product launch package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1–2 weeks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3–5 days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Campaign package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11214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1–2 weeks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0522D"/>
                          </a:solidFill>
                          <a:latin typeface="DejaVu Sans"/>
                          <a:ea typeface="DejaVu Sans"/>
                          <a:cs typeface="DejaVu Sans"/>
                        </a:rPr>
                        <a:t>3–5 days</a:t>
                      </a:r>
                    </a:p>
                  </a:txBody>
                  <a:tcPr marL="91440" marR="91440" marT="45720" marB="45720">
                    <a:solidFill>
                      <a:srgbClr val="F4F3EF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3A3032-DD87-4185-A59E-A8E57BF27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67375"/>
            <a:ext cx="10858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111214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11214"/>
                </a:solidFill>
                <a:latin typeface="DejaVu Sans"/>
                <a:ea typeface="DejaVu Sans"/>
                <a:cs typeface="DejaVu Sans"/>
              </a:rPr>
              <a:t>Reported workflow estimates. Scope and review needs affect turnaround.</a:t>
            </a:r>
          </a:p>
        </p:txBody>
      </p:sp>
    </p:spTree>
    <p:extLst>
      <p:ext uri="{BB962C8B-B14F-4D97-AF65-F5344CB8AC3E}">
        <p14:creationId xmlns:p14="http://schemas.microsoft.com/office/powerpoint/2010/main" val="124900222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112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AC6E5D-2EFA-4B28-BB1B-E35B3615F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9728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Human judgment shapes the final work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63F567-DFFB-44B3-9217-DB53AA2BC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JC NAVARRO / AI ENABLEMENT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366274-022B-411D-9341-C336B768E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48400"/>
            <a:ext cx="62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DAA294-2D28-4039-B4C0-311657B0A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Video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CFA9DB-D0F7-4B34-9304-901ECED1A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AI organizes source material and supports the initial assembly.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People refine music, pacing, emphasis, and color.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BB44EC-5824-4164-9F3C-B71611E33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717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D7FF45"/>
                </a:solidFill>
                <a:latin typeface="DejaVu Sans"/>
                <a:ea typeface="DejaVu Sans"/>
                <a:cs typeface="DejaVu Sans"/>
              </a:rPr>
              <a:t>Graphic design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64DFA8-9E24-40D3-9BFD-4CD5F4837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People create the original design and define the standard.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F4F3EF"/>
                </a:solidFill>
                <a:latin typeface="DejaVu Sans"/>
                <a:ea typeface="DejaVu Sans"/>
                <a:cs typeface="DejaVu Sans"/>
              </a:rPr>
              <a:t>AI helps adapt and scale variations. People review the result.</a:t>
            </a:r>
          </a:p>
        </p:txBody>
      </p:sp>
    </p:spTree>
    <p:extLst>
      <p:ext uri="{BB962C8B-B14F-4D97-AF65-F5344CB8AC3E}">
        <p14:creationId xmlns:p14="http://schemas.microsoft.com/office/powerpoint/2010/main" val="17112348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2026-09-14T15:02:39.1080000Z</dcterms:created>
  <dcterms:modified xsi:type="dcterms:W3CDTF">2026-09-14T15:02:39.1080000Z</dcterms:modified>
</coreProperties>
</file>